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66" r:id="rId4"/>
    <p:sldMasterId id="2147483886" r:id="rId5"/>
  </p:sldMasterIdLst>
  <p:notesMasterIdLst>
    <p:notesMasterId r:id="rId11"/>
  </p:notesMasterIdLst>
  <p:handoutMasterIdLst>
    <p:handoutMasterId r:id="rId12"/>
  </p:handoutMasterIdLst>
  <p:sldIdLst>
    <p:sldId id="1525" r:id="rId6"/>
    <p:sldId id="1530" r:id="rId7"/>
    <p:sldId id="1531" r:id="rId8"/>
    <p:sldId id="1528" r:id="rId9"/>
    <p:sldId id="1529" r:id="rId10"/>
  </p:sldIdLst>
  <p:sldSz cx="9151938" cy="5148263"/>
  <p:notesSz cx="6797675" cy="9926638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osatom" panose="020B0503040504020204" pitchFamily="34" charset="-52"/>
      <p:regular r:id="rId17"/>
      <p:bold r:id="rId18"/>
      <p: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982" userDrawn="1">
          <p15:clr>
            <a:srgbClr val="A4A3A4"/>
          </p15:clr>
        </p15:guide>
        <p15:guide id="4" pos="5332" userDrawn="1">
          <p15:clr>
            <a:srgbClr val="A4A3A4"/>
          </p15:clr>
        </p15:guide>
        <p15:guide id="6" orient="horz" pos="1304" userDrawn="1">
          <p15:clr>
            <a:srgbClr val="A4A3A4"/>
          </p15:clr>
        </p15:guide>
        <p15:guide id="7" orient="horz" pos="170" userDrawn="1">
          <p15:clr>
            <a:srgbClr val="A4A3A4"/>
          </p15:clr>
        </p15:guide>
        <p15:guide id="8" orient="horz" pos="578" userDrawn="1">
          <p15:clr>
            <a:srgbClr val="A4A3A4"/>
          </p15:clr>
        </p15:guide>
        <p15:guide id="9" orient="horz" pos="3209" userDrawn="1">
          <p15:clr>
            <a:srgbClr val="A4A3A4"/>
          </p15:clr>
        </p15:guide>
        <p15:guide id="10" orient="horz" pos="1939" userDrawn="1">
          <p15:clr>
            <a:srgbClr val="A4A3A4"/>
          </p15:clr>
        </p15:guide>
        <p15:guide id="11" pos="252" userDrawn="1">
          <p15:clr>
            <a:srgbClr val="A4A3A4"/>
          </p15:clr>
        </p15:guide>
        <p15:guide id="1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UserMPGU" initials="U" lastIdx="0" clrIdx="1">
    <p:extLst>
      <p:ext uri="{19B8F6BF-5375-455C-9EA6-DF929625EA0E}">
        <p15:presenceInfo xmlns:p15="http://schemas.microsoft.com/office/powerpoint/2012/main" userId="UserMPGU" providerId="None"/>
      </p:ext>
    </p:extLst>
  </p:cmAuthor>
  <p:cmAuthor id="3" name="Артем Игнатьев" initials="АИ" lastIdx="1" clrIdx="2">
    <p:extLst>
      <p:ext uri="{19B8F6BF-5375-455C-9EA6-DF929625EA0E}">
        <p15:presenceInfo xmlns:p15="http://schemas.microsoft.com/office/powerpoint/2012/main" userId="8904590ffa9739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8B5"/>
    <a:srgbClr val="203864"/>
    <a:srgbClr val="44546A"/>
    <a:srgbClr val="C4AC54"/>
    <a:srgbClr val="61B8D5"/>
    <a:srgbClr val="287BBF"/>
    <a:srgbClr val="4291CE"/>
    <a:srgbClr val="3E8AC8"/>
    <a:srgbClr val="3881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5407" autoAdjust="0"/>
  </p:normalViewPr>
  <p:slideViewPr>
    <p:cSldViewPr>
      <p:cViewPr varScale="1">
        <p:scale>
          <a:sx n="111" d="100"/>
          <a:sy n="111" d="100"/>
        </p:scale>
        <p:origin x="571" y="82"/>
      </p:cViewPr>
      <p:guideLst>
        <p:guide orient="horz" pos="2982"/>
        <p:guide pos="5332"/>
        <p:guide orient="horz" pos="1304"/>
        <p:guide orient="horz" pos="170"/>
        <p:guide orient="horz" pos="578"/>
        <p:guide orient="horz" pos="3209"/>
        <p:guide orient="horz" pos="1939"/>
        <p:guide pos="252"/>
        <p:guide pos="29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3822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t>13.02.2026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t>13.02.2026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3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44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48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</p:sldLayoutIdLst>
  <p:hf sldNum="0" hdr="0" ftr="0" dt="0"/>
  <p:txStyles>
    <p:titleStyle>
      <a:lvl1pPr algn="l" defTabSz="686417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04" indent="-171604" algn="l" defTabSz="686417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1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22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30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39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647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856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065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273" indent="-171604" algn="l" defTabSz="6864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0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17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26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34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043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252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460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669" algn="l" defTabSz="686417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1" userDrawn="1">
          <p15:clr>
            <a:srgbClr val="F26B43"/>
          </p15:clr>
        </p15:guide>
        <p15:guide id="2" pos="28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94638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94638" cy="326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61045-455F-4908-887A-6B56DA053D49}" type="datetimeFigureOut">
              <a:rPr lang="ru-RU" smtClean="0"/>
              <a:t>13.02.2026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32125" y="4772025"/>
            <a:ext cx="30876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64300" y="4772025"/>
            <a:ext cx="2058988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6C86-B794-4C0C-ACEA-939442BF432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B3117A-CA32-158A-27D7-2F2B312565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-1202"/>
            <a:ext cx="9146128" cy="51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4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A.Dorofeeva@ase-ec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AndreNikolSmirnov@rosatom.ru" TargetMode="External"/><Relationship Id="rId2" Type="http://schemas.openxmlformats.org/officeDocument/2006/relationships/hyperlink" Target="mailto:IAGendelman@Greenatom.r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YIgKorotkova@rosatom.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C030C7-5CBA-4465-AF9B-CB97A8E866E4}"/>
              </a:ext>
            </a:extLst>
          </p:cNvPr>
          <p:cNvSpPr txBox="1"/>
          <p:nvPr/>
        </p:nvSpPr>
        <p:spPr>
          <a:xfrm>
            <a:off x="371608" y="1156816"/>
            <a:ext cx="4060346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57415" indent="-257415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>
                <a:solidFill>
                  <a:srgbClr val="002060"/>
                </a:solidFill>
              </a:rPr>
              <a:t>участия в Программе признания работниками организаций Госкорпорации «Росатом» должны соблюдаться следующие условия: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нарушений требований ОТ и ПБ;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стаж работы в отрасли не может быть менее 1 года;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отсутствие дисциплинарных взысканий в период, за который проводится отбор финалистов (период в календарном году до старта заявочной кампании и предшествующий ему календарный год);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 отношении работника не инициирована и не проводится служебная проверка;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наличие итоговой оценки эффективности деятельности «РЕКОРД» работников организаций Госкорпорации «Росатом» не ниже «С» / наличие оценки не ниже средней в организациях Партнёрских бизнесов;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соответствие дополнительным требованиям, указанным в описаниях </a:t>
            </a:r>
            <a:r>
              <a:rPr lang="ru-RU" dirty="0" smtClean="0">
                <a:solidFill>
                  <a:srgbClr val="002060"/>
                </a:solidFill>
              </a:rPr>
              <a:t>номинаций;</a:t>
            </a: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Финалисты прошлых лет могут принимать участие в Программе признания не ранее, чем через год / цикл Программы признания.</a:t>
            </a:r>
            <a:endParaRPr lang="en-US" dirty="0" smtClean="0">
              <a:solidFill>
                <a:srgbClr val="002060"/>
              </a:solidFill>
            </a:endParaRPr>
          </a:p>
          <a:p>
            <a:pPr marL="228600" indent="-228600">
              <a:buAutoNum type="arabicPeriod" startAt="2"/>
              <a:defRPr/>
            </a:pPr>
            <a:r>
              <a:rPr lang="ru-RU" dirty="0" smtClean="0">
                <a:solidFill>
                  <a:srgbClr val="002060"/>
                </a:solidFill>
              </a:rPr>
              <a:t>Общекорпоративные </a:t>
            </a:r>
            <a:r>
              <a:rPr lang="ru-RU" dirty="0">
                <a:solidFill>
                  <a:srgbClr val="002060"/>
                </a:solidFill>
              </a:rPr>
              <a:t>номинации: 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не участвуют руководители отраслевых функций в дивизионах, управляющих компаниях и организациях Госкорпорации «Росатом». Ограничения по конкретным должностям прописываются в описании каждой номинации;</a:t>
            </a:r>
          </a:p>
          <a:p>
            <a:pPr marL="447675" indent="-90488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все ограничения подлежат обязательному согласованию на заседаниях КК общекорпоративной номинации или ее председателем (между заседаниями КК), а также </a:t>
            </a:r>
            <a:r>
              <a:rPr lang="ru-RU" dirty="0" smtClean="0">
                <a:solidFill>
                  <a:srgbClr val="002060"/>
                </a:solidFill>
              </a:rPr>
              <a:t>Оргкомитетом.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7698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УСЛОВИЯ УЧАСТИЯ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2068176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КРИТЕРИИ ОЦЕНКИ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965" y="769400"/>
            <a:ext cx="2132444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ДОСТИЖЕНИЕ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Аварийная готовность, реагирование и специальные перевозки</a:t>
            </a:r>
            <a:endParaRPr lang="ru-RU" sz="1100" b="1" dirty="0">
              <a:solidFill>
                <a:srgbClr val="B9A64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4378516" y="1157495"/>
            <a:ext cx="409580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сути достижения описывается реализованный </a:t>
            </a:r>
            <a:r>
              <a:rPr 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/ </a:t>
            </a:r>
            <a:r>
              <a:rPr lang="af-ZA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комплекс мероприятий / инициатива, ограниченные по времени (имеющие начало и конец) и имеющие понятные измеримые цели (необходимо описать количественные и качественные результаты достижения) или результаты деятельности выходят за рамки текущего функционала, подразделения, организации или дивизиона</a:t>
            </a:r>
            <a:endParaRPr 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4504131" y="2574131"/>
            <a:ext cx="3970186" cy="6694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 достижения</a:t>
            </a: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Возможность тиражирования достижения на дивизион / отрасль</a:t>
            </a: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Отдельные </a:t>
            </a:r>
            <a:r>
              <a:rPr lang="ru-RU" altLang="ru-RU" sz="7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критерии для функциональных </a:t>
            </a:r>
            <a:r>
              <a:rPr lang="ru-RU" altLang="ru-RU" sz="7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направлений </a:t>
            </a:r>
            <a:r>
              <a:rPr lang="ru-RU" sz="751" dirty="0">
                <a:solidFill>
                  <a:srgbClr val="002060"/>
                </a:solidFill>
              </a:rPr>
              <a:t>(см. 4 слайд).</a:t>
            </a:r>
            <a:endParaRPr lang="en-US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3" y="4125607"/>
            <a:ext cx="3964403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3791" y="3800398"/>
            <a:ext cx="2999737" cy="35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686440">
              <a:lnSpc>
                <a:spcPct val="150000"/>
              </a:lnSpc>
              <a:defRPr/>
            </a:pP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ДОПОЛНИТЕЛЬНЫЙ КРИТЕРИЙ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662314" y="4112802"/>
            <a:ext cx="373008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ru-RU" altLang="ru-RU" sz="750" dirty="0"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 / </a:t>
            </a:r>
            <a:r>
              <a:rPr lang="ru-RU" altLang="ru-RU" sz="750" dirty="0" err="1">
                <a:latin typeface="Arial" panose="020B0604020202020204" pitchFamily="34" charset="0"/>
                <a:cs typeface="Arial" panose="020B0604020202020204" pitchFamily="34" charset="0"/>
              </a:rPr>
              <a:t>дивизиональных</a:t>
            </a:r>
            <a:r>
              <a:rPr lang="ru-RU" altLang="ru-RU" sz="750" dirty="0">
                <a:latin typeface="Arial" panose="020B0604020202020204" pitchFamily="34" charset="0"/>
                <a:cs typeface="Arial" panose="020B0604020202020204" pitchFamily="34" charset="0"/>
              </a:rPr>
              <a:t>, ПСР, общественно-значимых и иных </a:t>
            </a:r>
            <a:r>
              <a:rPr lang="ru-RU" altLang="ru-RU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проектах</a:t>
            </a:r>
            <a:r>
              <a:rPr lang="en-US" altLang="ru-RU" sz="75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altLang="ru-RU" sz="75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36D7ABC-383A-4049-91EF-7DDC28BD6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08" y="3798267"/>
            <a:ext cx="3603765" cy="254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ru-RU" altLang="en-US" sz="1051" kern="0" dirty="0" smtClean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ДОПОЛНИТЕЛЬНОЕ </a:t>
            </a:r>
            <a:r>
              <a:rPr lang="ru-RU" altLang="en-US" sz="1051" kern="0" dirty="0">
                <a:solidFill>
                  <a:srgbClr val="00206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УСЛОВИЕ УЧАСТИЯ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71609" y="4151360"/>
            <a:ext cx="4006907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marL="171610" indent="-171610" algn="just">
              <a:buFont typeface="+mj-lt"/>
              <a:buAutoNum type="arabicPeriod"/>
            </a:pPr>
            <a:r>
              <a:rPr lang="ru-RU" sz="7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участие в конкурсе могут штатные работники организаций/дивизионов, осуществляющих функции «Гражданская оборона и защита населения и территорий от чрезвычайных ситуаций», «Мобилизационная подготовка и мобилизация» и «Организация специальных перевозок».
Положительные результаты личного участия участника в противоаварийных учениях, тренировках и т.п.
Лауреата (1 место) и номинантов (2 и 3 место) определяют по трем критериям.</a:t>
            </a:r>
            <a:endParaRPr lang="ru-RU" sz="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08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72584" y="141576"/>
            <a:ext cx="8371235" cy="26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1" b="1" dirty="0">
                <a:solidFill>
                  <a:srgbClr val="B9A6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Аварийная готовность, реагирование и специальные перевозки</a:t>
            </a:r>
            <a:endParaRPr lang="ru-RU" sz="1101" b="1" dirty="0">
              <a:solidFill>
                <a:srgbClr val="B9A6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8A7E619-9371-D2A7-6382-4AA5E379C0CE}"/>
              </a:ext>
            </a:extLst>
          </p:cNvPr>
          <p:cNvCxnSpPr>
            <a:cxnSpLocks/>
          </p:cNvCxnSpPr>
          <p:nvPr/>
        </p:nvCxnSpPr>
        <p:spPr>
          <a:xfrm>
            <a:off x="3426813" y="983377"/>
            <a:ext cx="0" cy="4035948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D3EDE698-CA7E-1F7D-8E5A-3D615A5E4678}"/>
              </a:ext>
            </a:extLst>
          </p:cNvPr>
          <p:cNvCxnSpPr>
            <a:cxnSpLocks/>
          </p:cNvCxnSpPr>
          <p:nvPr/>
        </p:nvCxnSpPr>
        <p:spPr>
          <a:xfrm>
            <a:off x="280941" y="838698"/>
            <a:ext cx="8077899" cy="920"/>
          </a:xfrm>
          <a:prstGeom prst="line">
            <a:avLst/>
          </a:prstGeom>
          <a:ln>
            <a:solidFill>
              <a:srgbClr val="C4A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280942" y="4385108"/>
            <a:ext cx="3217943" cy="277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601" b="1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</a:t>
            </a:r>
            <a:r>
              <a:rPr lang="ru-RU" sz="601" b="1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  <a:endParaRPr lang="ru-RU" sz="60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t"/>
            <a:r>
              <a:rPr lang="ru-RU" sz="601" b="1" dirty="0">
                <a:latin typeface="Arial" panose="020B0604020202020204" pitchFamily="34" charset="0"/>
                <a:cs typeface="Arial" panose="020B0604020202020204" pitchFamily="34" charset="0"/>
              </a:rPr>
              <a:t> (должность руководителя / выдвигающего ) 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>
            <p:extLst/>
          </p:nvPr>
        </p:nvGraphicFramePr>
        <p:xfrm>
          <a:off x="327781" y="4737213"/>
          <a:ext cx="3099033" cy="274558"/>
        </p:xfrm>
        <a:graphic>
          <a:graphicData uri="http://schemas.openxmlformats.org/drawingml/2006/table">
            <a:tbl>
              <a:tblPr firstRow="1" bandRow="1"/>
              <a:tblGrid>
                <a:gridCol w="1127729">
                  <a:extLst>
                    <a:ext uri="{9D8B030D-6E8A-4147-A177-3AD203B41FA5}">
                      <a16:colId xmlns:a16="http://schemas.microsoft.com/office/drawing/2014/main" val="3239831635"/>
                    </a:ext>
                  </a:extLst>
                </a:gridCol>
                <a:gridCol w="1971304">
                  <a:extLst>
                    <a:ext uri="{9D8B030D-6E8A-4147-A177-3AD203B41FA5}">
                      <a16:colId xmlns:a16="http://schemas.microsoft.com/office/drawing/2014/main" val="3782760769"/>
                    </a:ext>
                  </a:extLst>
                </a:gridCol>
              </a:tblGrid>
              <a:tr h="274558"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(подпись)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320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6417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9626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2834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6043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9252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2460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5669" algn="l" defTabSz="686417" rtl="0" eaLnBrk="1" latinLnBrk="0" hangingPunct="1">
                        <a:defRPr sz="135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___________________________</a:t>
                      </a:r>
                      <a:r>
                        <a:rPr lang="en-US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__________________</a:t>
                      </a:r>
                      <a:r>
                        <a:rPr lang="ru-RU" sz="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_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(фамилия и инициалы)</a:t>
                      </a:r>
                      <a:endParaRPr lang="ru-RU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19" marR="91519" marT="45760" marB="457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404028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2A67EE9-5B25-46C6-946E-C27042168A3A}"/>
              </a:ext>
            </a:extLst>
          </p:cNvPr>
          <p:cNvSpPr txBox="1"/>
          <p:nvPr/>
        </p:nvSpPr>
        <p:spPr>
          <a:xfrm>
            <a:off x="5995035" y="850186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ИННОВАЦИОННОСТЬ ДОСТИЖЕНИЯ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Таблица 2">
            <a:extLst>
              <a:ext uri="{FF2B5EF4-FFF2-40B4-BE49-F238E27FC236}">
                <a16:creationId xmlns:a16="http://schemas.microsoft.com/office/drawing/2014/main" id="{213BD0EA-6EAA-8117-7AB5-70719B5CF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4335"/>
              </p:ext>
            </p:extLst>
          </p:nvPr>
        </p:nvGraphicFramePr>
        <p:xfrm>
          <a:off x="3458742" y="838698"/>
          <a:ext cx="2539695" cy="18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695">
                  <a:extLst>
                    <a:ext uri="{9D8B030D-6E8A-4147-A177-3AD203B41FA5}">
                      <a16:colId xmlns:a16="http://schemas.microsoft.com/office/drawing/2014/main" val="1834801761"/>
                    </a:ext>
                  </a:extLst>
                </a:gridCol>
              </a:tblGrid>
              <a:tr h="175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600" b="1" kern="1200" dirty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ru-RU" sz="600" b="1" kern="1200" dirty="0" smtClean="0">
                          <a:solidFill>
                            <a:srgbClr val="B9A640"/>
                          </a:solidFill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ДОСТИЖЕНИЯ</a:t>
                      </a:r>
                      <a:endParaRPr lang="ru-RU" altLang="ru-RU" sz="600" b="1" kern="1200" dirty="0" smtClean="0">
                        <a:solidFill>
                          <a:srgbClr val="B9A640"/>
                        </a:solidFill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45760" marR="45760" marT="45760" marB="457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623181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19972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ВОЗМОЖНОСТЬ ТИРАЖИРОВАНИЯ ДОСТИЖЕНИЯ НА ДИВИЗИОН / ОТРАСЛЬ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146BB77-86EF-4414-BC19-9AC20291BBCE}"/>
              </a:ext>
            </a:extLst>
          </p:cNvPr>
          <p:cNvSpPr txBox="1"/>
          <p:nvPr/>
        </p:nvSpPr>
        <p:spPr>
          <a:xfrm>
            <a:off x="5995035" y="2223990"/>
            <a:ext cx="2553391" cy="160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" b="1" dirty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ОПИСАНИЯ КРИТЕРИЯ ПО НАПРАВЛЕНИЮ.
НАПРАВЛЕНИЯ УКАЗАНЫ В ОПИСАНИИ КРИТЕРИЯ.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82840" y="485899"/>
            <a:ext cx="316899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7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 (указать)</a:t>
            </a:r>
            <a:endParaRPr lang="ru-RU" sz="7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8">
            <a:extLst>
              <a:ext uri="{FF2B5EF4-FFF2-40B4-BE49-F238E27FC236}">
                <a16:creationId xmlns:a16="http://schemas.microsoft.com/office/drawing/2014/main" id="{1F573465-E315-5B41-5EF4-FB0FA56F0C8E}"/>
              </a:ext>
            </a:extLst>
          </p:cNvPr>
          <p:cNvSpPr txBox="1"/>
          <p:nvPr/>
        </p:nvSpPr>
        <p:spPr>
          <a:xfrm>
            <a:off x="3423841" y="370861"/>
            <a:ext cx="280831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Организаци</a:t>
            </a:r>
            <a:r>
              <a:rPr lang="ru-RU" sz="500" b="1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и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r>
              <a:rPr lang="en-US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sz="5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ru-RU" altLang="ru-RU" sz="500" dirty="0" smtClean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  <a:p>
            <a:r>
              <a:rPr lang="ru-RU" altLang="ru-RU" sz="500" b="1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Дивизион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:</a:t>
            </a:r>
            <a:r>
              <a:rPr lang="ru-RU" altLang="ru-RU" sz="500" dirty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(указать)</a:t>
            </a:r>
            <a:endParaRPr lang="ru-RU" sz="5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altLang="ru-RU" sz="500" dirty="0" smtClean="0">
                <a:latin typeface="+mj-lt"/>
                <a:ea typeface="Rosatom" panose="020B0503040504020204" pitchFamily="34" charset="0"/>
                <a:cs typeface="Arial" panose="020B0604020202020204" pitchFamily="34" charset="0"/>
              </a:rPr>
              <a:t> </a:t>
            </a:r>
            <a:endParaRPr lang="en-US" altLang="ru-RU" sz="500" dirty="0">
              <a:latin typeface="+mj-lt"/>
              <a:ea typeface="Rosatom" panose="020B0503040504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60146" y="400200"/>
            <a:ext cx="233375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новые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продукты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для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российского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достижение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глобального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лидерства</a:t>
            </a:r>
            <a:r>
              <a:rPr lang="en-US" sz="500" dirty="0" smtClean="0">
                <a:solidFill>
                  <a:srgbClr val="002060"/>
                </a:solidFill>
              </a:rPr>
              <a:t> в </a:t>
            </a:r>
            <a:r>
              <a:rPr lang="en-US" sz="500" dirty="0" err="1" smtClean="0">
                <a:solidFill>
                  <a:srgbClr val="002060"/>
                </a:solidFill>
              </a:rPr>
              <a:t>ряде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передовых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технологий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повышение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доли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на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международных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рынках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r>
              <a:rPr lang="en-US" sz="500" dirty="0" smtClean="0">
                <a:solidFill>
                  <a:srgbClr val="002060"/>
                </a:solidFill>
              </a:rPr>
              <a:t>•   </a:t>
            </a:r>
            <a:r>
              <a:rPr lang="en-US" sz="500" dirty="0" err="1" smtClean="0">
                <a:solidFill>
                  <a:srgbClr val="002060"/>
                </a:solidFill>
              </a:rPr>
              <a:t>снижение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себестоимости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продукции</a:t>
            </a:r>
            <a:r>
              <a:rPr lang="en-US" sz="500" dirty="0" smtClean="0">
                <a:solidFill>
                  <a:srgbClr val="002060"/>
                </a:solidFill>
              </a:rPr>
              <a:t> и </a:t>
            </a:r>
            <a:r>
              <a:rPr lang="en-US" sz="500" dirty="0" err="1" smtClean="0">
                <a:solidFill>
                  <a:srgbClr val="002060"/>
                </a:solidFill>
              </a:rPr>
              <a:t>сроков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протекания</a:t>
            </a:r>
            <a:r>
              <a:rPr lang="en-US" sz="500" dirty="0" smtClean="0">
                <a:solidFill>
                  <a:srgbClr val="002060"/>
                </a:solidFill>
              </a:rPr>
              <a:t> </a:t>
            </a:r>
            <a:r>
              <a:rPr lang="en-US" sz="500" dirty="0" err="1" smtClean="0">
                <a:solidFill>
                  <a:srgbClr val="002060"/>
                </a:solidFill>
              </a:rPr>
              <a:t>процессов</a:t>
            </a:r>
            <a:r>
              <a:rPr lang="en-US" sz="500" dirty="0" smtClean="0">
                <a:solidFill>
                  <a:srgbClr val="002060"/>
                </a:solidFill>
              </a:rPr>
              <a:t>;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160145" y="318985"/>
            <a:ext cx="1120820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стратегическим целям Росатома:</a:t>
            </a:r>
            <a:endParaRPr lang="ru-RU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538ECC-CAF3-4CDB-A07F-8D26716244A2}"/>
              </a:ext>
            </a:extLst>
          </p:cNvPr>
          <p:cNvSpPr txBox="1"/>
          <p:nvPr/>
        </p:nvSpPr>
        <p:spPr>
          <a:xfrm>
            <a:off x="3461769" y="995370"/>
            <a:ext cx="25471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200"/>
            </a:lvl1pPr>
          </a:lstStyle>
          <a:p>
            <a:pPr algn="just"/>
            <a:r>
              <a:rPr lang="en-US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r>
              <a:rPr 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9A77449C-657A-4A2E-86CB-74C2511F5AFD}"/>
              </a:ext>
            </a:extLst>
          </p:cNvPr>
          <p:cNvSpPr/>
          <p:nvPr/>
        </p:nvSpPr>
        <p:spPr>
          <a:xfrm>
            <a:off x="5999524" y="990896"/>
            <a:ext cx="2516348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461769" y="2404854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5CD3EFE-B256-41F0-B85D-B268BD530851}"/>
              </a:ext>
            </a:extLst>
          </p:cNvPr>
          <p:cNvSpPr/>
          <p:nvPr/>
        </p:nvSpPr>
        <p:spPr>
          <a:xfrm>
            <a:off x="6008950" y="2404854"/>
            <a:ext cx="2506726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NomineePhoto_1" descr="NomineePhoto_1"/>
          <p:cNvSpPr/>
          <p:nvPr/>
        </p:nvSpPr>
        <p:spPr>
          <a:xfrm>
            <a:off x="1102693" y="1193715"/>
            <a:ext cx="1211013" cy="1207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8" name="Таблица 4">
            <a:extLst>
              <a:ext uri="{FF2B5EF4-FFF2-40B4-BE49-F238E27FC236}">
                <a16:creationId xmlns:a16="http://schemas.microsoft.com/office/drawing/2014/main" id="{1A16B228-F07E-49A1-B2FD-516B95761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43712"/>
              </p:ext>
            </p:extLst>
          </p:nvPr>
        </p:nvGraphicFramePr>
        <p:xfrm>
          <a:off x="327497" y="2790155"/>
          <a:ext cx="3096344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0491">
                  <a:extLst>
                    <a:ext uri="{9D8B030D-6E8A-4147-A177-3AD203B41FA5}">
                      <a16:colId xmlns:a16="http://schemas.microsoft.com/office/drawing/2014/main" val="2856594509"/>
                    </a:ext>
                  </a:extLst>
                </a:gridCol>
                <a:gridCol w="2065853">
                  <a:extLst>
                    <a:ext uri="{9D8B030D-6E8A-4147-A177-3AD203B41FA5}">
                      <a16:colId xmlns:a16="http://schemas.microsoft.com/office/drawing/2014/main" val="347910311"/>
                    </a:ext>
                  </a:extLst>
                </a:gridCol>
              </a:tblGrid>
              <a:tr h="169753">
                <a:tc>
                  <a:txBody>
                    <a:bodyPr/>
                    <a:lstStyle/>
                    <a:p>
                      <a:pPr marL="0" algn="l" defTabSz="915223" rtl="0" eaLnBrk="1" latinLnBrk="0" hangingPunct="1"/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ФИО: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7605207"/>
                  </a:ext>
                </a:extLst>
              </a:tr>
              <a:tr h="169753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ДОЛЖНОСТЬ:</a:t>
                      </a:r>
                    </a:p>
                  </a:txBody>
                  <a:tcPr marL="25200" marR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401491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ДАТА РОЖДЕНИЯ: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329112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ОРГАНИЗАЦИЯ:</a:t>
                      </a:r>
                      <a:endParaRPr lang="ru-RU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Rosatom" panose="020B0604020202020204" charset="-52"/>
                        <a:cs typeface="Arial" panose="020B0604020202020204" pitchFamily="34" charset="0"/>
                      </a:endParaRP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012023"/>
                  </a:ext>
                </a:extLst>
              </a:tr>
              <a:tr h="134589">
                <a:tc>
                  <a:txBody>
                    <a:bodyPr/>
                    <a:lstStyle/>
                    <a:p>
                      <a:pPr marL="0" marR="0" lvl="0" indent="0" algn="l" defTabSz="9152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СТАЖ В </a:t>
                      </a:r>
                      <a:r>
                        <a:rPr lang="ru-RU" sz="7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ОТРАСЛИ</a:t>
                      </a:r>
                      <a:r>
                        <a:rPr lang="ru-RU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satom" panose="020B0604020202020204" charset="-52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 marL="25200" marR="25200" marT="25200" marB="252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(указать)</a:t>
                      </a:r>
                      <a:endParaRPr lang="ru-RU" sz="7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994907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86FE2322-E3CB-499E-BBFB-CDE93ACE11A9}"/>
              </a:ext>
            </a:extLst>
          </p:cNvPr>
          <p:cNvSpPr txBox="1"/>
          <p:nvPr/>
        </p:nvSpPr>
        <p:spPr>
          <a:xfrm>
            <a:off x="3458742" y="3620572"/>
            <a:ext cx="2553391" cy="22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550" b="1" dirty="0" smtClean="0">
                <a:solidFill>
                  <a:srgbClr val="C4AC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ОТРАСЛЕВЫХ / ДИВИЗИОНАЛЬНЫХ, ПСР, ОБЩЕСТВЕННО-ЗНАЧИМЫХ И ИНЫХ ПРОЕКТАХ</a:t>
            </a:r>
            <a:endParaRPr lang="ru-RU" sz="550" b="1" dirty="0">
              <a:solidFill>
                <a:srgbClr val="C4AC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07040054-A218-42AF-B2BE-EA85FFE624EF}"/>
              </a:ext>
            </a:extLst>
          </p:cNvPr>
          <p:cNvSpPr/>
          <p:nvPr/>
        </p:nvSpPr>
        <p:spPr>
          <a:xfrm>
            <a:off x="3500539" y="3801436"/>
            <a:ext cx="2547181" cy="1692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ru-RU" sz="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пробелами 1000 знаков с пр</a:t>
            </a:r>
            <a:endParaRPr lang="ru-RU" altLang="ru-RU" sz="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1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433" y="130192"/>
            <a:ext cx="836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B9A640"/>
                </a:solidFill>
                <a:latin typeface="+mj-lt"/>
                <a:cs typeface="Arial" panose="020B0604020202020204" pitchFamily="34" charset="0"/>
              </a:rPr>
              <a:t>ПРИЛОЖЕНИЕ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801C32A-5AD7-47DE-A747-FD7E637BCB17}"/>
              </a:ext>
            </a:extLst>
          </p:cNvPr>
          <p:cNvSpPr/>
          <p:nvPr/>
        </p:nvSpPr>
        <p:spPr>
          <a:xfrm>
            <a:off x="4509914" y="4125607"/>
            <a:ext cx="3600000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endParaRPr lang="ru-RU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en-US" altLang="ru-RU" sz="75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buAutoNum type="arabicPeriod"/>
            </a:pPr>
            <a:endParaRPr lang="ru-RU" altLang="ru-RU" sz="7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076429"/>
              </p:ext>
            </p:extLst>
          </p:nvPr>
        </p:nvGraphicFramePr>
        <p:xfrm>
          <a:off x="450706" y="485901"/>
          <a:ext cx="7807427" cy="45282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1047">
                  <a:extLst>
                    <a:ext uri="{9D8B030D-6E8A-4147-A177-3AD203B41FA5}">
                      <a16:colId xmlns:a16="http://schemas.microsoft.com/office/drawing/2014/main" val="2160921326"/>
                    </a:ext>
                  </a:extLst>
                </a:gridCol>
                <a:gridCol w="5626380">
                  <a:extLst>
                    <a:ext uri="{9D8B030D-6E8A-4147-A177-3AD203B41FA5}">
                      <a16:colId xmlns:a16="http://schemas.microsoft.com/office/drawing/2014/main" val="1765368789"/>
                    </a:ext>
                  </a:extLst>
                </a:gridCol>
              </a:tblGrid>
              <a:tr h="277196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8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</a:t>
                      </a:r>
                      <a:endParaRPr lang="ru-RU" sz="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8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8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3855571"/>
                  </a:ext>
                </a:extLst>
              </a:tr>
              <a:tr h="298518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Инновационность достижения</a:t>
                      </a:r>
                      <a:endParaRPr lang="en-US" altLang="ru-RU" sz="8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Внедренная инновация / нововведение обеспечило повышение эффективности функции и ранее не применялось.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9553756"/>
                  </a:ext>
                </a:extLst>
              </a:tr>
              <a:tr h="469100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en-US" altLang="ru-RU" sz="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Возможность тиражирования достижения на дивизион / отрасль</a:t>
                      </a:r>
                      <a:endParaRPr lang="en-US" altLang="ru-RU" sz="8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Достижение распространено или может быть распространено на дивизион / отрасль.</a:t>
                      </a: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1096987"/>
                  </a:ext>
                </a:extLst>
              </a:tr>
              <a:tr h="2430793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ru-RU" altLang="ru-RU" sz="8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Отдельные критерии для функциональных направлений</a:t>
                      </a:r>
                      <a:endParaRPr lang="en-US" altLang="ru-RU" sz="8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ЧАСТИ НАПРАВЛЕНИЯ ГО и ЧС:
</a:t>
                      </a: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Критерий: </a:t>
                      </a:r>
                      <a:r>
                        <a:rPr lang="af-ZA" sz="8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Вклад в обеспечение подготовки к защите и по защите работников и материальных ценностей от опасностей возникающих в особый период, а также предупреждения и ликвидации чрезвычайных ситуаций природного и техногенного характера.</a:t>
                      </a: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
Достижение внесло значимый вклад в обеспечение проведения мероприятий по гражданской обороне, предупреждению и ликвидации чрезвычайных ситуаций природного и техногенного характера.
В ЧАСТИ НАПРАВЛЕНИЯ СПЕЦИАЛЬНЫЕ ПЕРЕВОЗКИ:
</a:t>
                      </a: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Критерий: </a:t>
                      </a:r>
                      <a:r>
                        <a:rPr lang="af-ZA" sz="8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Вклад в обеспечение безопасности при осуществлении специальных перевозок.</a:t>
                      </a: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
</a:t>
                      </a: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Достижение внесло значимый вклад в обеспечение безопасности при осуществлении специальных перевозок.</a:t>
                      </a: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r>
                        <a:rPr lang="af-ZA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
В ЧАСТИ НАПРАВЛЕНИЯ МОБИЛИЗАЦИОННАЯ ПОДГОТОВКА И МОБИЛИЗАЦИЯ:
</a:t>
                      </a: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Критерий: </a:t>
                      </a:r>
                      <a:r>
                        <a:rPr lang="ru-RU" sz="8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Вклад в поддержание состояния мобилизационной подготовки организации и повышение уровня мобилизационной готовности.</a:t>
                      </a:r>
                    </a:p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endParaRPr lang="ru-RU" sz="8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Достижение внесло значимый вклад в поддержание состояния мобилизационной подготовки организации и повышение уровня мобилизационной готовности.</a:t>
                      </a:r>
                    </a:p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endParaRPr lang="ru-RU" sz="8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4778518"/>
                  </a:ext>
                </a:extLst>
              </a:tr>
              <a:tr h="27719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8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Дополнительный критерий</a:t>
                      </a:r>
                      <a:endParaRPr lang="en-US" altLang="ru-RU" sz="800" b="1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</a:pPr>
                      <a:r>
                        <a:rPr lang="ru-RU" sz="8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31543984"/>
                  </a:ext>
                </a:extLst>
              </a:tr>
              <a:tr h="639682">
                <a:tc>
                  <a:txBody>
                    <a:bodyPr/>
                    <a:lstStyle/>
                    <a:p>
                      <a:pPr marL="0" indent="0" algn="just">
                        <a:buFont typeface="+mj-lt"/>
                        <a:buNone/>
                      </a:pPr>
                      <a:r>
                        <a:rPr lang="ru-RU" altLang="ru-RU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Участие в отраслевых / </a:t>
                      </a:r>
                      <a:r>
                        <a:rPr lang="ru-RU" altLang="ru-RU" sz="8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дивизиональных</a:t>
                      </a:r>
                      <a:r>
                        <a:rPr lang="ru-RU" altLang="ru-RU" sz="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ПСР, общественно-значимых и иных проектах.</a:t>
                      </a:r>
                      <a:endParaRPr lang="en-US" altLang="ru-RU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Номинант принимает активное участие в проектной деятельности, направленной на повышение эффективности функции/ номинантом самостоятельно или в составе команды реализована общественно значимая инициатива/ </a:t>
                      </a:r>
                    </a:p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ru-RU" sz="8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номинант достиг значительных результатов в нормотворческой деятельности и реализации практических мероприятий по своему функциональному направлению.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369374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9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748795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43974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34" y="997541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42590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3" y="1093512"/>
          <a:ext cx="8541463" cy="3772473"/>
        </p:xfrm>
        <a:graphic>
          <a:graphicData uri="http://schemas.openxmlformats.org/drawingml/2006/table">
            <a:tbl>
              <a:tblPr/>
              <a:tblGrid>
                <a:gridCol w="1557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3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Ядерный оружейный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комплекс, ОДКК «Станочник»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Бойко Татьяна Константиновна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Заместитель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директора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департамента по управлению персоналом и развитию ПСР,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29 73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tkboyko@rosatom.ru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Машиностроительный дивизион,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«Сварщик»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Крюков Андрей Игоревич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Управление развития персонала,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ООО «Росатом Машиностроение»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+7 495 668 20 93, доб. 1325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AIgKryukov@rosatom.ru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Экология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экологические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решения,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«Конструктор»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Баландова Лилия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Отдел по координации проектов,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Управление предприятиями ЗСЖЦ,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916 640 81 38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LiABalandova@rosatom.ru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«Технолог»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Жукова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Елена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Вадимовна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Эксперт, Отдел по координации проектов, Управления предприятиями ЗСЖЦ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8-391-976-90-00 доб. 9934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EleVaZhukova@rosatom.ru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976225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Горнорудный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Помулева Светлана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отдела, Отдел подбора, обучения и развития,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 Недра»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+7 495 508 88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08, доб.1218 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SvAPomuleva@armz.ru 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Инжиниринговый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Золотарева Светлана Викторовна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по работе с ключевым персоналом, 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«Атомстройэкспорт»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+7 495 737 90 37, доб. 73292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  <a:hlinkClick r:id="rId2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S.Zolotareva@ase-ec.ru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«Научный сотрудник»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Слепухина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Юлия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+7 499 558 10 25, доб. 6901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YASlepukhina@rosatom.ru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Научный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Муллахметова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Лилия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Ринатовна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проектного офиса по управлению вовлеченностью и внутренними коммуникациями АО «Росатом Наука»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(499) 949 4975, доб. 1073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LilRMullakhmetova@rosatom.ru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709772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Топливный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Григорян Мария Евгеньевна 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отдела развития персонала и корпоративной культуры,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АО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«ТВЭЛ»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+7 495 988 82 82,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7314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MarEvGrigoryan@tvel.ru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«Лаборант»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Ушакова Светлана Михайловна</a:t>
                      </a:r>
                      <a:endParaRPr kumimoji="0" lang="en-US" sz="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 группы по управлению эффективностью и мотивацией персонала АО «ТВЭЛ»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919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78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07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SMUshakova@tvel.ru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528624"/>
                  </a:ext>
                </a:extLst>
              </a:tr>
              <a:tr h="247886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Электроэнергетический дивизион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Стицина Анастасия Марьяновна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 Управления развития корпоративной культуры Блока управления персоналом Корпоративного блока АО «Концерн Росэнергоатом»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+7 495 783 01 43, доб.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1089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stitsina-am@rosenergoatom.ru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Арктическая дирекция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Зубкова Мария Александровна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 Управления по работе с персоналом СМП Арктической дирекции ГК «Росатом»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+7 499 949 24 29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MaAZubkova@rosatom.ru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963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586420"/>
                  </a:ext>
                </a:extLst>
              </a:tr>
              <a:tr h="230075">
                <a:tc>
                  <a:txBody>
                    <a:bodyPr/>
                    <a:lstStyle/>
                    <a:p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Логистика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Мельников Сергей Михайлович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наградной политики управления трудовых отношений и социальной политики ПАО «ДВМП»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+7 985 228 48 88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SMelnikov@fesco.com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778943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Композитные технологии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Артёмова Надежда Сергеевна 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 по обучению и развитию персонала АО «ЮМАТЕКС»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965 777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52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n.artemova@rosatom-composites.ru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970261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«Проектировщик»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Ивлева</a:t>
                      </a:r>
                      <a:r>
                        <a:rPr kumimoji="0" lang="en-US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Елизавета Евгеньевна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Ведущий специалист Управление развития персонала и корпоративной культуры АО "АЭП"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6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916 645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14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Ivleva_EE@aep.ru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36630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«Строитель»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Новикова Елена Анатольевна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эксперт, Группа по развитию трудовых ресурсов дочерних строительных организаций, АО «АСЭ»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495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737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90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37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доб.73688 </a:t>
                      </a: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e.novikova@ase-ec.ru	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641707"/>
                  </a:ext>
                </a:extLst>
              </a:tr>
              <a:tr h="205907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Инфраструктурные Решения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Короленок Елена Валерьевна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направления, Группа по корпоративной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культуре АО «Росатом Инфраструктурные решения»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 +7 (495) 357 00 14 доб. 6322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EleVKorolenok@rosatom.ru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24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1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674331E-409E-D8B3-2956-4E5744E647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4572" y="819478"/>
          <a:ext cx="8321097" cy="213168"/>
        </p:xfrm>
        <a:graphic>
          <a:graphicData uri="http://schemas.openxmlformats.org/drawingml/2006/table">
            <a:tbl>
              <a:tblPr/>
              <a:tblGrid>
                <a:gridCol w="1489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8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16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Секретарь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ЦКК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Быкова Маргарита Вячеславовна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Руководитель проекта, Проектный офис по внутренним коммуникациям и корпоративной социальной ответственности, ГК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+7 499 949 4902 </a:t>
                      </a:r>
                      <a:r>
                        <a:rPr kumimoji="0" lang="en-US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chelovekgoda@rosatom.ru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71644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CBBCA68-77A3-8501-F4AE-E4EDA8DE3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087" y="4907286"/>
            <a:ext cx="7314906" cy="19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7">
              <a:defRPr/>
            </a:pPr>
            <a:r>
              <a:rPr lang="ru-RU" sz="676" i="1" dirty="0">
                <a:solidFill>
                  <a:srgbClr val="77B150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Для организаций, входящих в дивизион, – секретари конкурсных комиссий дивизиона.   Для других организаций – секретарь внедивизиональной конкурсной комиссии.</a:t>
            </a:r>
            <a:endParaRPr lang="ru-RU" altLang="ru-RU" sz="676" i="1" dirty="0">
              <a:solidFill>
                <a:srgbClr val="77B150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1110937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Секретари конкурсных комиссий в дивизионах, внедивизиональных организациях, новых и партнерских бизнесах, общедивизиональных номинациях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8F3D769-2F4C-4D4F-5A52-067F2B364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72" y="669548"/>
            <a:ext cx="6951584" cy="6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центральной конкурсной комиссии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4511892-B5FF-0E8B-807E-6E021C56EC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320728"/>
              </p:ext>
            </p:extLst>
          </p:nvPr>
        </p:nvGraphicFramePr>
        <p:xfrm>
          <a:off x="399505" y="1216981"/>
          <a:ext cx="8543324" cy="853094"/>
        </p:xfrm>
        <a:graphic>
          <a:graphicData uri="http://schemas.openxmlformats.org/drawingml/2006/table">
            <a:tbl>
              <a:tblPr/>
              <a:tblGrid>
                <a:gridCol w="15580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49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3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8215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Новые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и </a:t>
                      </a: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Партнерские бизнесы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Станолевич Наталья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Старший менеджер Департамента поддержки новых бизнесов ГК "Росатом"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925 390 80 90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NAStanolevich@rosatom.ru</a:t>
                      </a: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64540"/>
                  </a:ext>
                </a:extLst>
              </a:tr>
              <a:tr h="184465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ОДКК «Мастер»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35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Лебедева Лариса Анатольевна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Менеджер по персоналу, проектный офис по методологии и развитию компетенций ПСР,  АО «ПСР»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+7 903 500 45 34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LaAnLebedeva@rosatom.ru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6590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7116635"/>
                  </a:ext>
                </a:extLst>
              </a:tr>
              <a:tr h="178215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Внедивизиональные организации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Гендельман Ирина Анатольевна</a:t>
                      </a:r>
                      <a:endParaRPr kumimoji="0" lang="ru-RU" sz="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Главный специалист, Проектный офис по развитию HR сервисов АО «Гринатом»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+7 916 101 80 21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  <a:hlinkClick r:id="rId2"/>
                        </a:rPr>
                        <a:t>IAGendelman@Greenatom.ru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891190"/>
                  </a:ext>
                </a:extLst>
              </a:tr>
              <a:tr h="29804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Конкурсная комиссия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по заявкам ограниченного доступа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Смирнов Андрей Николаевич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Начальник отдела по работе с городами, Дирекция по ядерному оружейному комплексу, ГК «Росатом»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43 78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  <a:hlinkClick r:id="rId3"/>
                        </a:rPr>
                        <a:t>AndreNikolSmirnov@rosatom.ru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738875"/>
                  </a:ext>
                </a:extLst>
              </a:tr>
            </a:tbl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3AD29B6-E95F-F135-C45A-18AC0359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873" y="53851"/>
            <a:ext cx="4478879" cy="2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>
              <a:defRPr/>
            </a:pP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Кураторы </a:t>
            </a:r>
            <a:endParaRPr lang="en-US" altLang="en-US" kern="0" dirty="0" smtClean="0">
              <a:solidFill>
                <a:prstClr val="white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  <a:p>
            <a:pPr defTabSz="914407">
              <a:defRPr/>
            </a:pPr>
            <a:r>
              <a:rPr lang="ru-RU" altLang="en-US" kern="0" dirty="0" smtClean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Программы </a:t>
            </a:r>
            <a:r>
              <a:rPr lang="ru-RU" altLang="en-US" kern="0" dirty="0">
                <a:solidFill>
                  <a:prstClr val="white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признания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46EF0165-55CA-BA81-EE6A-1C0283879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634" y="2209799"/>
            <a:ext cx="8131894" cy="22679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j-lt"/>
                <a:ea typeface="ヒラギノ角ゴ Pro W3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70C0"/>
                </a:solidFill>
                <a:latin typeface="Arial" charset="0"/>
                <a:ea typeface="ヒラギノ角ゴ Pro W3" charset="0"/>
                <a:cs typeface="Arial" charset="0"/>
              </a:defRPr>
            </a:lvl5pPr>
            <a:lvl6pPr marL="45711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6pPr>
            <a:lvl7pPr marL="914239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7pPr>
            <a:lvl8pPr marL="1371358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8pPr>
            <a:lvl9pPr marL="1828477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cs typeface="Arial" charset="0"/>
              </a:defRPr>
            </a:lvl9pPr>
          </a:lstStyle>
          <a:p>
            <a:pPr defTabSz="914407" eaLnBrk="1" hangingPunct="1">
              <a:defRPr/>
            </a:pPr>
            <a:r>
              <a:rPr lang="ru-RU" altLang="ru-RU" sz="769" dirty="0" smtClean="0">
                <a:solidFill>
                  <a:srgbClr val="70AD47"/>
                </a:solidFill>
                <a:latin typeface="Arial" panose="020B0604020202020204" pitchFamily="34" charset="0"/>
                <a:ea typeface="Rosatom" panose="020B0503040504020204" pitchFamily="34" charset="-52"/>
                <a:cs typeface="Arial" panose="020B0604020202020204" pitchFamily="34" charset="0"/>
              </a:rPr>
              <a:t>Секретарь конкурсной комиссии по общекорпоративной номинации «Аварийная готовность, реагирование и специальные перевозки»</a:t>
            </a:r>
            <a:endParaRPr lang="ru-RU" altLang="ru-RU" sz="769" dirty="0">
              <a:solidFill>
                <a:srgbClr val="70AD47"/>
              </a:solidFill>
              <a:latin typeface="Arial" panose="020B0604020202020204" pitchFamily="34" charset="0"/>
              <a:ea typeface="Rosatom" panose="020B0503040504020204" pitchFamily="34" charset="-52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252007"/>
              </p:ext>
            </p:extLst>
          </p:nvPr>
        </p:nvGraphicFramePr>
        <p:xfrm>
          <a:off x="399505" y="2418193"/>
          <a:ext cx="8543324" cy="274320"/>
        </p:xfrm>
        <a:graphic>
          <a:graphicData uri="http://schemas.openxmlformats.org/drawingml/2006/table">
            <a:tbl>
              <a:tblPr/>
              <a:tblGrid>
                <a:gridCol w="1558077">
                  <a:extLst>
                    <a:ext uri="{9D8B030D-6E8A-4147-A177-3AD203B41FA5}">
                      <a16:colId xmlns:a16="http://schemas.microsoft.com/office/drawing/2014/main" val="1272420370"/>
                    </a:ext>
                  </a:extLst>
                </a:gridCol>
                <a:gridCol w="5544913">
                  <a:extLst>
                    <a:ext uri="{9D8B030D-6E8A-4147-A177-3AD203B41FA5}">
                      <a16:colId xmlns:a16="http://schemas.microsoft.com/office/drawing/2014/main" val="334781582"/>
                    </a:ext>
                  </a:extLst>
                </a:gridCol>
                <a:gridCol w="1440334">
                  <a:extLst>
                    <a:ext uri="{9D8B030D-6E8A-4147-A177-3AD203B41FA5}">
                      <a16:colId xmlns:a16="http://schemas.microsoft.com/office/drawing/2014/main" val="316439190"/>
                    </a:ext>
                  </a:extLst>
                </a:gridCol>
              </a:tblGrid>
              <a:tr h="267323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Общекорпоративная номинация «</a:t>
                      </a: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Аварийная готовность, реагирование и специальные перевозки</a:t>
                      </a:r>
                      <a:r>
                        <a:rPr kumimoji="0" lang="ru-RU" alt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» </a:t>
                      </a: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Короткова Юлия Игоревна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Советник отдела программ и проектов в области безопасности при использовании атомной энергии в оборонных целях, ГК «Росатом»</a:t>
                      </a: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</a:rPr>
                        <a:t>+7 499 949 45 39 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anose="020B0604020202020204" pitchFamily="34" charset="0"/>
                          <a:ea typeface="Rosatom" panose="020B0503040504020204" pitchFamily="34" charset="-52"/>
                          <a:cs typeface="Arial" panose="020B0604020202020204" pitchFamily="34" charset="0"/>
                          <a:hlinkClick r:id="rId4"/>
                        </a:rPr>
                        <a:t>YIgKorotkova@rosatom.ru</a:t>
                      </a:r>
                      <a:endParaRPr kumimoji="0" lang="ru-RU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99FF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203864"/>
                        </a:solidFill>
                        <a:effectLst/>
                        <a:latin typeface="Arial" panose="020B0604020202020204" pitchFamily="34" charset="0"/>
                        <a:ea typeface="Rosatom" panose="020B0503040504020204" pitchFamily="34" charset="-52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4417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8914990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ый слайд (Title slide)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blue_template" id="{84B19890-9F3E-2E44-B34A-786CBADB0C52}" vid="{820E24C0-2AF0-594A-8824-B609975553E6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D274A70E1CC00348B1A568B7EC838B77" ma:contentTypeVersion="0" ma:contentTypeDescription="Создание документа." ma:contentTypeScope="" ma:versionID="8fbb2048509277612e857a561b731e4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cef9e1b8682d4f139ad7790e8e6172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BF7686F-51C6-44A5-BECC-1AA173CC8E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8C1843-6DAE-4BDE-BCA7-BF311A91C570}">
  <ds:schemaRefs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2145299-5CB1-4954-8409-5323E48803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Presentation_16x9_blue_template</Template>
  <TotalTime>55124</TotalTime>
  <Words>2428</Words>
  <Application>Microsoft Office PowerPoint</Application>
  <PresentationFormat>Произвольный</PresentationFormat>
  <Paragraphs>207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Rosatom</vt:lpstr>
      <vt:lpstr>Calibri Light</vt:lpstr>
      <vt:lpstr>Титульный слайд (Title slide)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Минин Роман Сергеевич</cp:lastModifiedBy>
  <cp:revision>3437</cp:revision>
  <cp:lastPrinted>2025-02-03T14:56:44Z</cp:lastPrinted>
  <dcterms:created xsi:type="dcterms:W3CDTF">2019-09-24T12:37:05Z</dcterms:created>
  <dcterms:modified xsi:type="dcterms:W3CDTF">2026-02-13T11:12:20Z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0x010100D274A70E1CC00348B1A568B7EC838B77</vt:lpwstr>
  </property>
</Properties>
</file>